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2" r:id="rId3"/>
    <p:sldId id="257" r:id="rId4"/>
    <p:sldId id="263" r:id="rId5"/>
    <p:sldId id="273" r:id="rId6"/>
    <p:sldId id="265" r:id="rId7"/>
    <p:sldId id="268" r:id="rId8"/>
    <p:sldId id="275" r:id="rId9"/>
    <p:sldId id="276" r:id="rId10"/>
    <p:sldId id="277" r:id="rId11"/>
    <p:sldId id="278" r:id="rId12"/>
    <p:sldId id="279" r:id="rId13"/>
    <p:sldId id="280" r:id="rId14"/>
    <p:sldId id="281" r:id="rId15"/>
    <p:sldId id="282" r:id="rId16"/>
    <p:sldId id="266" r:id="rId17"/>
    <p:sldId id="267" r:id="rId18"/>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0" autoAdjust="0"/>
    <p:restoredTop sz="94660"/>
  </p:normalViewPr>
  <p:slideViewPr>
    <p:cSldViewPr snapToGrid="0">
      <p:cViewPr varScale="1">
        <p:scale>
          <a:sx n="78" d="100"/>
          <a:sy n="78" d="100"/>
        </p:scale>
        <p:origin x="77" y="2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E664D7-0C4C-4531-A733-AD3E9AFF4CE3}" type="datetimeFigureOut">
              <a:rPr lang="ru-KZ" smtClean="0"/>
              <a:t>26.09.2024</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06E4C9-E963-4A81-B345-4D0F929C17C4}" type="slidenum">
              <a:rPr lang="ru-KZ" smtClean="0"/>
              <a:t>‹#›</a:t>
            </a:fld>
            <a:endParaRPr lang="ru-KZ"/>
          </a:p>
        </p:txBody>
      </p:sp>
    </p:spTree>
    <p:extLst>
      <p:ext uri="{BB962C8B-B14F-4D97-AF65-F5344CB8AC3E}">
        <p14:creationId xmlns:p14="http://schemas.microsoft.com/office/powerpoint/2010/main" val="4022239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1D2B48-8EDD-45FD-97E0-25EDA880A52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E459CD64-89B8-445B-9ED4-608C23C8C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2D7899A5-4D6C-4A6E-A2C5-CC400682D757}"/>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5" name="Нижний колонтитул 4">
            <a:extLst>
              <a:ext uri="{FF2B5EF4-FFF2-40B4-BE49-F238E27FC236}">
                <a16:creationId xmlns:a16="http://schemas.microsoft.com/office/drawing/2014/main" id="{253F1593-ED91-437F-B107-5991349D8F2A}"/>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12F02EB-456E-4D07-BEFC-6617FBE17A07}"/>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138558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C82176-2E96-4847-A68B-E6719B344BA7}"/>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BB105FB8-8A75-45F4-849E-611AB5167E5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6B5EB91-9B4E-4F03-9B0D-C1DCC09A2E19}"/>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5" name="Нижний колонтитул 4">
            <a:extLst>
              <a:ext uri="{FF2B5EF4-FFF2-40B4-BE49-F238E27FC236}">
                <a16:creationId xmlns:a16="http://schemas.microsoft.com/office/drawing/2014/main" id="{984A633F-A865-4622-AD9D-8B556FE2B473}"/>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2E3090D9-7EB5-4F02-86C4-CF849FFE2B12}"/>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422910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9348A70B-A3BB-4A14-A736-6434343F9875}"/>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562A5EFB-C6D0-48D4-9C87-2A4D4FE2C72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230BAC9D-64A4-4D40-9B24-F0EE1E5DF1D5}"/>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5" name="Нижний колонтитул 4">
            <a:extLst>
              <a:ext uri="{FF2B5EF4-FFF2-40B4-BE49-F238E27FC236}">
                <a16:creationId xmlns:a16="http://schemas.microsoft.com/office/drawing/2014/main" id="{EDF46595-0E25-46A0-A57C-4BC8EF44109D}"/>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8B33E107-E14E-4B27-A9F9-399FE7C5974A}"/>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150594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56" name="Google Shape;56;p3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marR="0" lvl="0" indent="-457189" algn="l">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57" name="Google Shape;57;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9094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AA070-B0DB-4D6C-8FEA-F8AB306D741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5E193594-CCF0-410F-8653-B1C6FDC6AF1C}"/>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DB063034-0214-4DE4-BF83-F19C61235EF7}"/>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5" name="Нижний колонтитул 4">
            <a:extLst>
              <a:ext uri="{FF2B5EF4-FFF2-40B4-BE49-F238E27FC236}">
                <a16:creationId xmlns:a16="http://schemas.microsoft.com/office/drawing/2014/main" id="{0EF6961D-C606-40A2-96C7-101A3C7A7968}"/>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DA308346-19E5-498A-97DE-F2E2C0842576}"/>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18300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43529A-3246-41F2-9931-6CCB8C81E81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E2C5B247-15C2-45B4-8ECB-8D1EE7D5F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598F3767-930F-4BD1-B602-10DA0FA5F2B8}"/>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5" name="Нижний колонтитул 4">
            <a:extLst>
              <a:ext uri="{FF2B5EF4-FFF2-40B4-BE49-F238E27FC236}">
                <a16:creationId xmlns:a16="http://schemas.microsoft.com/office/drawing/2014/main" id="{26B57154-3CDB-45D6-9454-B9B5EC59562F}"/>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70956737-1B67-48C8-B22F-165E444CF995}"/>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7759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5D87CC-0CD3-47A1-8D55-B87DC62ED183}"/>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3CD1EE14-9F60-4B27-A782-97087C13EBE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CB0A3562-5920-4450-991A-B6F56D789D3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909F9F65-E257-4C95-A53F-A28AE5461056}"/>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6" name="Нижний колонтитул 5">
            <a:extLst>
              <a:ext uri="{FF2B5EF4-FFF2-40B4-BE49-F238E27FC236}">
                <a16:creationId xmlns:a16="http://schemas.microsoft.com/office/drawing/2014/main" id="{287C1CA7-1509-4DDD-BE48-F5F1FF139931}"/>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64BB38C3-E232-4131-9B21-DAA135CC5932}"/>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203214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2973E1-2603-461B-B0C1-2666B8B5B59A}"/>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E5F1E452-EFD8-4890-B091-88CA9ABE72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5796976D-D58E-4503-8C89-D505F7BDF7A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DDF8C3EC-8804-4618-A6F0-419693FE4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276BC80-170A-46AC-9170-A51FCD7EF48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2E0B7093-BA9A-44F3-ABFE-A26F3773396E}"/>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8" name="Нижний колонтитул 7">
            <a:extLst>
              <a:ext uri="{FF2B5EF4-FFF2-40B4-BE49-F238E27FC236}">
                <a16:creationId xmlns:a16="http://schemas.microsoft.com/office/drawing/2014/main" id="{2093C38E-04BE-4919-B197-4F610337B64A}"/>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66AAFBE3-33DB-4855-91BC-37332D99901C}"/>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168852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0464E-DE8F-4CF1-9703-12745E53054B}"/>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466C5FBC-50AE-4139-AD15-CCFA857D522D}"/>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4" name="Нижний колонтитул 3">
            <a:extLst>
              <a:ext uri="{FF2B5EF4-FFF2-40B4-BE49-F238E27FC236}">
                <a16:creationId xmlns:a16="http://schemas.microsoft.com/office/drawing/2014/main" id="{5BEA4BC1-BED2-4156-8566-B00953B4E1A3}"/>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A0CAF0DB-FAA3-4BFA-BFE6-50AECDA42C95}"/>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279768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2B2D3D0-375A-4B3A-AACC-0F8E81B300C9}"/>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3" name="Нижний колонтитул 2">
            <a:extLst>
              <a:ext uri="{FF2B5EF4-FFF2-40B4-BE49-F238E27FC236}">
                <a16:creationId xmlns:a16="http://schemas.microsoft.com/office/drawing/2014/main" id="{EE7CEFB3-4F13-4C51-9AF3-872BFA444A03}"/>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04F75309-BFC3-4D00-A6AA-E0E65776215A}"/>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439886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A2178F-BC9B-4307-A67D-9C8696C1CC3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077B3718-77FD-4D3B-BEA9-6A2F7EE1C1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0267C692-6C23-4D81-A01F-69AC05ED49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2319871-1F96-4431-A1B9-5834BC8F1F61}"/>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6" name="Нижний колонтитул 5">
            <a:extLst>
              <a:ext uri="{FF2B5EF4-FFF2-40B4-BE49-F238E27FC236}">
                <a16:creationId xmlns:a16="http://schemas.microsoft.com/office/drawing/2014/main" id="{9DD8708F-2CAD-4195-B9C0-56F6FBD9D296}"/>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58D33429-DE24-447A-A746-409EA7B46D7F}"/>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302208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8513C81-887A-4866-92DA-33AA928A525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57AC3FAF-84ED-424B-AC71-EC6E2C35DF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2B185566-EE09-46D2-855D-C44ADE8FF3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5C3733E-2B10-4BDF-B340-713B18D2CABF}"/>
              </a:ext>
            </a:extLst>
          </p:cNvPr>
          <p:cNvSpPr>
            <a:spLocks noGrp="1"/>
          </p:cNvSpPr>
          <p:nvPr>
            <p:ph type="dt" sz="half" idx="10"/>
          </p:nvPr>
        </p:nvSpPr>
        <p:spPr/>
        <p:txBody>
          <a:bodyPr/>
          <a:lstStyle/>
          <a:p>
            <a:fld id="{3994D90B-541C-45C3-9E92-DBB2CB2CAABB}" type="datetimeFigureOut">
              <a:rPr lang="ru-KZ" smtClean="0"/>
              <a:t>26.09.2024</a:t>
            </a:fld>
            <a:endParaRPr lang="ru-KZ"/>
          </a:p>
        </p:txBody>
      </p:sp>
      <p:sp>
        <p:nvSpPr>
          <p:cNvPr id="6" name="Нижний колонтитул 5">
            <a:extLst>
              <a:ext uri="{FF2B5EF4-FFF2-40B4-BE49-F238E27FC236}">
                <a16:creationId xmlns:a16="http://schemas.microsoft.com/office/drawing/2014/main" id="{BD4E8E6D-4E81-4A21-B418-8560BABFB0E3}"/>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EBF6A33D-9EC3-48ED-9302-81C72E751EFC}"/>
              </a:ext>
            </a:extLst>
          </p:cNvPr>
          <p:cNvSpPr>
            <a:spLocks noGrp="1"/>
          </p:cNvSpPr>
          <p:nvPr>
            <p:ph type="sldNum" sz="quarter" idx="12"/>
          </p:nvPr>
        </p:nvSpPr>
        <p:spPr/>
        <p:txBody>
          <a:bodyPr/>
          <a:lstStyle/>
          <a:p>
            <a:fld id="{734A520C-B8BD-4D12-BF66-9A5F5B9A64AF}" type="slidenum">
              <a:rPr lang="ru-KZ" smtClean="0"/>
              <a:t>‹#›</a:t>
            </a:fld>
            <a:endParaRPr lang="ru-KZ"/>
          </a:p>
        </p:txBody>
      </p:sp>
    </p:spTree>
    <p:extLst>
      <p:ext uri="{BB962C8B-B14F-4D97-AF65-F5344CB8AC3E}">
        <p14:creationId xmlns:p14="http://schemas.microsoft.com/office/powerpoint/2010/main" val="121361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4DD5C9-4D67-4FD7-B71D-FB53A3C9D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F260D71C-97B6-476A-9778-21EB738224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6C39492-E82E-4FF7-AD8A-C966E6144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4D90B-541C-45C3-9E92-DBB2CB2CAABB}" type="datetimeFigureOut">
              <a:rPr lang="ru-KZ" smtClean="0"/>
              <a:t>26.09.2024</a:t>
            </a:fld>
            <a:endParaRPr lang="ru-KZ"/>
          </a:p>
        </p:txBody>
      </p:sp>
      <p:sp>
        <p:nvSpPr>
          <p:cNvPr id="5" name="Нижний колонтитул 4">
            <a:extLst>
              <a:ext uri="{FF2B5EF4-FFF2-40B4-BE49-F238E27FC236}">
                <a16:creationId xmlns:a16="http://schemas.microsoft.com/office/drawing/2014/main" id="{B3E5A998-E374-4D67-991C-5B442A777B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53F29611-F3C3-4B88-AF11-A2AEF6AA2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A520C-B8BD-4D12-BF66-9A5F5B9A64AF}" type="slidenum">
              <a:rPr lang="ru-KZ" smtClean="0"/>
              <a:t>‹#›</a:t>
            </a:fld>
            <a:endParaRPr lang="ru-KZ"/>
          </a:p>
        </p:txBody>
      </p:sp>
    </p:spTree>
    <p:extLst>
      <p:ext uri="{BB962C8B-B14F-4D97-AF65-F5344CB8AC3E}">
        <p14:creationId xmlns:p14="http://schemas.microsoft.com/office/powerpoint/2010/main" val="782160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3567B5-DB89-456A-B751-D1D1615563F9}"/>
              </a:ext>
            </a:extLst>
          </p:cNvPr>
          <p:cNvSpPr>
            <a:spLocks noGrp="1"/>
          </p:cNvSpPr>
          <p:nvPr>
            <p:ph type="ctrTitle"/>
          </p:nvPr>
        </p:nvSpPr>
        <p:spPr>
          <a:xfrm>
            <a:off x="1524000" y="1122363"/>
            <a:ext cx="9144000" cy="1655762"/>
          </a:xfrm>
        </p:spPr>
        <p:txBody>
          <a:bodyPr/>
          <a:lstStyle/>
          <a:p>
            <a:r>
              <a:rPr lang="en-GB" b="1" dirty="0">
                <a:latin typeface="+mn-lt"/>
                <a:cs typeface="Times New Roman" panose="02020603050405020304" pitchFamily="18" charset="0"/>
              </a:rPr>
              <a:t>Lecture </a:t>
            </a:r>
            <a:r>
              <a:rPr lang="ru-RU" b="1" dirty="0">
                <a:latin typeface="+mn-lt"/>
                <a:cs typeface="Times New Roman" panose="02020603050405020304" pitchFamily="18" charset="0"/>
              </a:rPr>
              <a:t>№</a:t>
            </a:r>
            <a:r>
              <a:rPr lang="en-GB" b="1" dirty="0">
                <a:latin typeface="+mn-lt"/>
                <a:cs typeface="Times New Roman" panose="02020603050405020304" pitchFamily="18" charset="0"/>
              </a:rPr>
              <a:t>2</a:t>
            </a:r>
            <a:endParaRPr lang="ru-KZ" b="1" dirty="0">
              <a:latin typeface="+mn-lt"/>
              <a:cs typeface="Times New Roman" panose="02020603050405020304" pitchFamily="18" charset="0"/>
            </a:endParaRPr>
          </a:p>
        </p:txBody>
      </p:sp>
      <p:sp>
        <p:nvSpPr>
          <p:cNvPr id="3" name="Подзаголовок 2">
            <a:extLst>
              <a:ext uri="{FF2B5EF4-FFF2-40B4-BE49-F238E27FC236}">
                <a16:creationId xmlns:a16="http://schemas.microsoft.com/office/drawing/2014/main" id="{C01A9981-DA05-4AF3-8698-9F9D07DC76E6}"/>
              </a:ext>
            </a:extLst>
          </p:cNvPr>
          <p:cNvSpPr>
            <a:spLocks noGrp="1"/>
          </p:cNvSpPr>
          <p:nvPr>
            <p:ph type="subTitle" idx="1"/>
          </p:nvPr>
        </p:nvSpPr>
        <p:spPr>
          <a:xfrm>
            <a:off x="1524000" y="2923308"/>
            <a:ext cx="9144000" cy="1655762"/>
          </a:xfrm>
        </p:spPr>
        <p:txBody>
          <a:bodyPr>
            <a:normAutofit fontScale="92500" lnSpcReduction="10000"/>
          </a:bodyPr>
          <a:lstStyle/>
          <a:p>
            <a:r>
              <a:rPr lang="en-US" sz="3200" dirty="0">
                <a:effectLst/>
                <a:ea typeface="Times New Roman" panose="02020603050405020304" pitchFamily="18" charset="0"/>
              </a:rPr>
              <a:t>Cell organelles. Cell wall: structure, purpose, biology. Membrane: structure, purpose, biology, biochemical aspects. </a:t>
            </a:r>
            <a:r>
              <a:rPr lang="en" sz="3200" dirty="0">
                <a:effectLst/>
                <a:ea typeface="Times New Roman" panose="02020603050405020304" pitchFamily="18" charset="0"/>
              </a:rPr>
              <a:t>Membrane bound and Non-membrane-bound organelles</a:t>
            </a:r>
            <a:r>
              <a:rPr lang="en" sz="3200" b="1" dirty="0">
                <a:effectLst/>
                <a:ea typeface="Times New Roman" panose="02020603050405020304" pitchFamily="18" charset="0"/>
              </a:rPr>
              <a:t> </a:t>
            </a:r>
            <a:endParaRPr lang="ru-KZ" sz="4000" dirty="0"/>
          </a:p>
        </p:txBody>
      </p:sp>
    </p:spTree>
    <p:extLst>
      <p:ext uri="{BB962C8B-B14F-4D97-AF65-F5344CB8AC3E}">
        <p14:creationId xmlns:p14="http://schemas.microsoft.com/office/powerpoint/2010/main" val="2318050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541B842-E2EB-4E9B-8F90-54B666335F2D}"/>
              </a:ext>
            </a:extLst>
          </p:cNvPr>
          <p:cNvSpPr>
            <a:spLocks noGrp="1"/>
          </p:cNvSpPr>
          <p:nvPr>
            <p:ph idx="1"/>
          </p:nvPr>
        </p:nvSpPr>
        <p:spPr>
          <a:xfrm>
            <a:off x="838200" y="798104"/>
            <a:ext cx="10515600" cy="4351338"/>
          </a:xfrm>
        </p:spPr>
        <p:txBody>
          <a:bodyPr/>
          <a:lstStyle/>
          <a:p>
            <a:r>
              <a:rPr lang="en-US" dirty="0"/>
              <a:t>Another arrangement of lipid molecule in a also called a lipid bilayer. Phospholipids and glycolipids are key membrane constituents of bimolecular sheets. Hydrophobic interactions are the major driving force for the formation of lipid bilayer. The lipid bilayer of the membrane is interrupted only by the proteins that traverse it. This bilayer consists primarily of:</a:t>
            </a:r>
          </a:p>
          <a:p>
            <a:endParaRPr lang="en-US" dirty="0"/>
          </a:p>
          <a:p>
            <a:r>
              <a:rPr lang="en-US" b="0" i="1" u="none" strike="noStrike" baseline="0" dirty="0"/>
              <a:t>Neutral Phospholipids and cholesterol</a:t>
            </a:r>
          </a:p>
          <a:p>
            <a:r>
              <a:rPr lang="en-US" i="1" dirty="0"/>
              <a:t>Acidic phospholipids </a:t>
            </a:r>
            <a:endParaRPr lang="ru-KZ" sz="4000" dirty="0"/>
          </a:p>
        </p:txBody>
      </p:sp>
    </p:spTree>
    <p:extLst>
      <p:ext uri="{BB962C8B-B14F-4D97-AF65-F5344CB8AC3E}">
        <p14:creationId xmlns:p14="http://schemas.microsoft.com/office/powerpoint/2010/main" val="4050357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F94500-62A8-44F0-A7FC-1213D72FB55D}"/>
              </a:ext>
            </a:extLst>
          </p:cNvPr>
          <p:cNvSpPr>
            <a:spLocks noGrp="1"/>
          </p:cNvSpPr>
          <p:nvPr>
            <p:ph type="title"/>
          </p:nvPr>
        </p:nvSpPr>
        <p:spPr>
          <a:xfrm>
            <a:off x="838200" y="120028"/>
            <a:ext cx="10515600" cy="1325563"/>
          </a:xfrm>
        </p:spPr>
        <p:txBody>
          <a:bodyPr/>
          <a:lstStyle/>
          <a:p>
            <a:r>
              <a:rPr lang="en-US" sz="4400" b="0" i="0" u="none" strike="noStrike" baseline="0" dirty="0">
                <a:latin typeface="Calibri" panose="020F0502020204030204" pitchFamily="34" charset="0"/>
                <a:cs typeface="Calibri" panose="020F0502020204030204" pitchFamily="34" charset="0"/>
              </a:rPr>
              <a:t>Proteins</a:t>
            </a:r>
            <a:endParaRPr lang="ru-KZ"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EC0ADA63-24AA-4BBE-B0EB-500E806D014E}"/>
              </a:ext>
            </a:extLst>
          </p:cNvPr>
          <p:cNvSpPr>
            <a:spLocks noGrp="1"/>
          </p:cNvSpPr>
          <p:nvPr>
            <p:ph idx="1"/>
          </p:nvPr>
        </p:nvSpPr>
        <p:spPr>
          <a:xfrm>
            <a:off x="838200" y="1445591"/>
            <a:ext cx="10515600" cy="4951478"/>
          </a:xfrm>
        </p:spPr>
        <p:txBody>
          <a:bodyPr>
            <a:normAutofit/>
          </a:bodyPr>
          <a:lstStyle/>
          <a:p>
            <a:pPr algn="l"/>
            <a:r>
              <a:rPr lang="en-US" sz="2400" b="0" i="0" u="none" strike="noStrike" baseline="0" dirty="0">
                <a:latin typeface="Calibri" panose="020F0502020204030204" pitchFamily="34" charset="0"/>
                <a:cs typeface="Calibri" panose="020F0502020204030204" pitchFamily="34" charset="0"/>
              </a:rPr>
              <a:t>Proteins are the main component of plasma membrane. Myelin sheath (membrane</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surrounding some nerve axons) is composed of about 80% lipids and 20% protein and</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presence of lipid makes myelin an excellent insulator. </a:t>
            </a:r>
            <a:endParaRPr lang="ru-RU" sz="2400" b="0" i="0" u="none" strike="noStrike" baseline="0" dirty="0">
              <a:latin typeface="Calibri" panose="020F0502020204030204" pitchFamily="34" charset="0"/>
              <a:cs typeface="Calibri" panose="020F0502020204030204" pitchFamily="34" charset="0"/>
            </a:endParaRPr>
          </a:p>
          <a:p>
            <a:pPr algn="l"/>
            <a:r>
              <a:rPr lang="en-US" sz="2400" b="0" i="0" u="none" strike="noStrike" baseline="0" dirty="0">
                <a:latin typeface="Calibri" panose="020F0502020204030204" pitchFamily="34" charset="0"/>
                <a:cs typeface="Calibri" panose="020F0502020204030204" pitchFamily="34" charset="0"/>
              </a:rPr>
              <a:t>Eukaryotes membrane which serves</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primarily as permeability barriers possesses about 50% proteins and 50% lipid. Plasma</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membrane that are actively involved in energy transfer, such as inner membrane of</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mitochondria, chloroplasts and membranes of aerobic prokaryotes have large amounts of</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proteins i.e. about 75%. They not only provide mechanical support but also act as carriers or</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channels, serving for transport. In addition numerous enzymes, antigens and various kinds of</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receptor molecules are present in plasma membranes. Membrane proteins are classified as</a:t>
            </a:r>
            <a:r>
              <a:rPr lang="ru-RU" sz="2400" b="0" i="0" u="none" strike="noStrike" baseline="0" dirty="0">
                <a:latin typeface="Calibri" panose="020F0502020204030204" pitchFamily="34" charset="0"/>
                <a:cs typeface="Calibri" panose="020F0502020204030204" pitchFamily="34" charset="0"/>
              </a:rPr>
              <a:t> </a:t>
            </a:r>
            <a:r>
              <a:rPr lang="en-US" sz="2400" b="1" i="0" u="none" strike="noStrike" baseline="0" dirty="0">
                <a:latin typeface="Calibri" panose="020F0502020204030204" pitchFamily="34" charset="0"/>
                <a:cs typeface="Calibri" panose="020F0502020204030204" pitchFamily="34" charset="0"/>
              </a:rPr>
              <a:t>integral (intrinsic) or peripheral (extrinsic</a:t>
            </a:r>
            <a:r>
              <a:rPr lang="en-US" sz="2400" b="0" i="0" u="none" strike="noStrike" baseline="0" dirty="0">
                <a:latin typeface="Calibri" panose="020F0502020204030204" pitchFamily="34" charset="0"/>
                <a:cs typeface="Calibri" panose="020F0502020204030204" pitchFamily="34" charset="0"/>
              </a:rPr>
              <a:t>) according to the degree of their association</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with the membrane.</a:t>
            </a:r>
            <a:endParaRPr lang="ru-KZ"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045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C8D216D-D38D-4ACB-AB0B-48C83FB96766}"/>
              </a:ext>
            </a:extLst>
          </p:cNvPr>
          <p:cNvSpPr>
            <a:spLocks noGrp="1"/>
          </p:cNvSpPr>
          <p:nvPr>
            <p:ph idx="1"/>
          </p:nvPr>
        </p:nvSpPr>
        <p:spPr>
          <a:xfrm>
            <a:off x="838200" y="546755"/>
            <a:ext cx="10515600" cy="5630208"/>
          </a:xfrm>
        </p:spPr>
        <p:txBody>
          <a:bodyPr>
            <a:normAutofit/>
          </a:bodyPr>
          <a:lstStyle/>
          <a:p>
            <a:pPr marL="0" indent="0">
              <a:buNone/>
            </a:pPr>
            <a:r>
              <a:rPr lang="en-US" sz="2400" b="1" dirty="0"/>
              <a:t>Peripheral Proteins: </a:t>
            </a:r>
            <a:r>
              <a:rPr lang="en-US" sz="2400" dirty="0"/>
              <a:t>They are also called extrinsic proteins associated with membrane</a:t>
            </a:r>
            <a:r>
              <a:rPr lang="ru-RU" sz="2400" dirty="0"/>
              <a:t>  </a:t>
            </a:r>
            <a:r>
              <a:rPr lang="en-US" sz="2400" dirty="0" err="1"/>
              <a:t>surface.They</a:t>
            </a:r>
            <a:r>
              <a:rPr lang="en-US" sz="2400" dirty="0"/>
              <a:t> are bound to the surface by electrostatic and hydrogen</a:t>
            </a:r>
            <a:r>
              <a:rPr lang="ru-RU" sz="2400" dirty="0"/>
              <a:t> </a:t>
            </a:r>
            <a:r>
              <a:rPr lang="en-US" sz="2400" dirty="0"/>
              <a:t>bond interactions. They form outer and inner layers of the lipid bilayer of plasma</a:t>
            </a:r>
            <a:r>
              <a:rPr lang="ru-RU" sz="2400" dirty="0"/>
              <a:t> </a:t>
            </a:r>
            <a:r>
              <a:rPr lang="en-US" sz="2400" dirty="0"/>
              <a:t>membrane. Common examples are cytochrome-C found in mitochondria, acetyl</a:t>
            </a:r>
            <a:r>
              <a:rPr lang="ru-RU" sz="2400" dirty="0"/>
              <a:t> </a:t>
            </a:r>
            <a:r>
              <a:rPr lang="en-US" sz="2400" dirty="0"/>
              <a:t>cholinesterase in membrane and </a:t>
            </a:r>
            <a:r>
              <a:rPr lang="en-US" sz="2400" dirty="0" err="1"/>
              <a:t>spectrin</a:t>
            </a:r>
            <a:r>
              <a:rPr lang="en-US" sz="2400" dirty="0"/>
              <a:t> found in erythrocytes.</a:t>
            </a:r>
          </a:p>
          <a:p>
            <a:pPr marL="0" indent="0">
              <a:buNone/>
            </a:pPr>
            <a:r>
              <a:rPr lang="en-US" sz="2400" b="1" dirty="0"/>
              <a:t>Integral Proteins: </a:t>
            </a:r>
            <a:r>
              <a:rPr lang="en-US" sz="2400" dirty="0"/>
              <a:t>These proteins penetrate the lipid layer wholly or</a:t>
            </a:r>
            <a:r>
              <a:rPr lang="ru-RU" sz="2400" dirty="0"/>
              <a:t> </a:t>
            </a:r>
            <a:r>
              <a:rPr lang="en-US" sz="2400" dirty="0"/>
              <a:t>partially and represent more than 70% of the two protein types. Their polar ends</a:t>
            </a:r>
            <a:r>
              <a:rPr lang="ru-RU" sz="2400" dirty="0"/>
              <a:t> </a:t>
            </a:r>
            <a:r>
              <a:rPr lang="en-US" sz="2400" dirty="0"/>
              <a:t>protrude from the membrane surface while non-polar regions are embedded in the</a:t>
            </a:r>
            <a:r>
              <a:rPr lang="ru-RU" sz="2400" dirty="0"/>
              <a:t> </a:t>
            </a:r>
            <a:r>
              <a:rPr lang="en-US" sz="2400" dirty="0"/>
              <a:t>interior of the membrane. Usually they are insoluble in water solutions and can be</a:t>
            </a:r>
            <a:r>
              <a:rPr lang="ru-RU" sz="2400" dirty="0"/>
              <a:t> </a:t>
            </a:r>
            <a:r>
              <a:rPr lang="en-US" sz="2400" dirty="0"/>
              <a:t>separate them from the membrane by detergents or organic solvents. The major</a:t>
            </a:r>
            <a:r>
              <a:rPr lang="ru-RU" sz="2400" dirty="0"/>
              <a:t> </a:t>
            </a:r>
            <a:r>
              <a:rPr lang="en-US" sz="2400" dirty="0"/>
              <a:t>integral proteins span the thickness of the membrane and have a small amount of</a:t>
            </a:r>
            <a:r>
              <a:rPr lang="ru-RU" sz="2400" dirty="0"/>
              <a:t> </a:t>
            </a:r>
            <a:r>
              <a:rPr lang="en-US" sz="2400" dirty="0"/>
              <a:t>carbohydrates on the pole at the outer surface. This protein appears to be involved in</a:t>
            </a:r>
            <a:r>
              <a:rPr lang="ru-RU" sz="2400" dirty="0"/>
              <a:t> </a:t>
            </a:r>
            <a:r>
              <a:rPr lang="en-US" sz="2400" dirty="0"/>
              <a:t>the diffusion of anions across the membrane. Integral proteins may be attached to the</a:t>
            </a:r>
            <a:r>
              <a:rPr lang="ru-RU" sz="2400" dirty="0"/>
              <a:t> </a:t>
            </a:r>
            <a:r>
              <a:rPr lang="en-US" sz="2400" dirty="0"/>
              <a:t>oligosaccharides to form glycoprotein or to phospholipid to form lipoproteins or</a:t>
            </a:r>
            <a:r>
              <a:rPr lang="ru-RU" sz="2400" dirty="0"/>
              <a:t> </a:t>
            </a:r>
            <a:r>
              <a:rPr lang="en-US" sz="2400" dirty="0"/>
              <a:t>proteolipids. Common intrinsic proteins are rhodopsin found in retinal rod cells and</a:t>
            </a:r>
            <a:r>
              <a:rPr lang="ru-RU" sz="2400" dirty="0"/>
              <a:t> </a:t>
            </a:r>
            <a:r>
              <a:rPr lang="en-US" sz="2400" dirty="0"/>
              <a:t>cytochrome oxidase found in mitochondrial membranes.</a:t>
            </a:r>
            <a:endParaRPr lang="ru-KZ" sz="2400" dirty="0"/>
          </a:p>
        </p:txBody>
      </p:sp>
    </p:spTree>
    <p:extLst>
      <p:ext uri="{BB962C8B-B14F-4D97-AF65-F5344CB8AC3E}">
        <p14:creationId xmlns:p14="http://schemas.microsoft.com/office/powerpoint/2010/main" val="345397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83DD3E-B47B-49A0-BA3E-50389451311E}"/>
              </a:ext>
            </a:extLst>
          </p:cNvPr>
          <p:cNvSpPr>
            <a:spLocks noGrp="1"/>
          </p:cNvSpPr>
          <p:nvPr>
            <p:ph type="title"/>
          </p:nvPr>
        </p:nvSpPr>
        <p:spPr/>
        <p:txBody>
          <a:bodyPr>
            <a:normAutofit/>
          </a:bodyPr>
          <a:lstStyle/>
          <a:p>
            <a:r>
              <a:rPr lang="en-US" sz="4000" b="1" dirty="0">
                <a:latin typeface="+mn-lt"/>
              </a:rPr>
              <a:t>Enzymes</a:t>
            </a:r>
            <a:endParaRPr lang="ru-KZ" sz="4000" b="1" dirty="0">
              <a:latin typeface="+mn-lt"/>
            </a:endParaRPr>
          </a:p>
        </p:txBody>
      </p:sp>
      <p:sp>
        <p:nvSpPr>
          <p:cNvPr id="3" name="Объект 2">
            <a:extLst>
              <a:ext uri="{FF2B5EF4-FFF2-40B4-BE49-F238E27FC236}">
                <a16:creationId xmlns:a16="http://schemas.microsoft.com/office/drawing/2014/main" id="{784595C3-64B6-4018-9408-5BE9192959F5}"/>
              </a:ext>
            </a:extLst>
          </p:cNvPr>
          <p:cNvSpPr>
            <a:spLocks noGrp="1"/>
          </p:cNvSpPr>
          <p:nvPr>
            <p:ph idx="1"/>
          </p:nvPr>
        </p:nvSpPr>
        <p:spPr>
          <a:xfrm>
            <a:off x="659090" y="1429698"/>
            <a:ext cx="10515600" cy="4782565"/>
          </a:xfrm>
        </p:spPr>
        <p:txBody>
          <a:bodyPr>
            <a:normAutofit fontScale="85000" lnSpcReduction="10000"/>
          </a:bodyPr>
          <a:lstStyle/>
          <a:p>
            <a:pPr marL="0" indent="0">
              <a:buNone/>
            </a:pPr>
            <a:endParaRPr lang="en-US" dirty="0"/>
          </a:p>
          <a:p>
            <a:pPr marL="0" indent="0">
              <a:buNone/>
            </a:pPr>
            <a:r>
              <a:rPr lang="en-US" dirty="0"/>
              <a:t>About 30 enzymes have been found in various membranes. </a:t>
            </a:r>
          </a:p>
          <a:p>
            <a:pPr marL="0" indent="0">
              <a:buNone/>
            </a:pPr>
            <a:endParaRPr lang="en-US" dirty="0"/>
          </a:p>
          <a:p>
            <a:pPr marL="0" indent="0">
              <a:buNone/>
            </a:pPr>
            <a:r>
              <a:rPr lang="en-US" dirty="0"/>
              <a:t>Those most constantly found are </a:t>
            </a:r>
            <a:r>
              <a:rPr lang="en-US" b="1" dirty="0"/>
              <a:t>5'-nucleotidase, Na+-K+ activated ATPase, alkaline phosphatase, </a:t>
            </a:r>
            <a:r>
              <a:rPr lang="en-US" b="1" dirty="0" err="1"/>
              <a:t>adenylcyclase</a:t>
            </a:r>
            <a:r>
              <a:rPr lang="en-US" b="1" dirty="0"/>
              <a:t>, </a:t>
            </a:r>
            <a:r>
              <a:rPr lang="en-US" b="1" dirty="0" err="1"/>
              <a:t>RNAse</a:t>
            </a:r>
            <a:r>
              <a:rPr lang="en-US" b="1" dirty="0"/>
              <a:t> and acid </a:t>
            </a:r>
            <a:r>
              <a:rPr lang="en-US" b="1" dirty="0" err="1"/>
              <a:t>phosphomonoestrase</a:t>
            </a:r>
            <a:r>
              <a:rPr lang="en-US" dirty="0"/>
              <a:t>.</a:t>
            </a:r>
          </a:p>
          <a:p>
            <a:pPr marL="0" indent="0">
              <a:buNone/>
            </a:pPr>
            <a:r>
              <a:rPr lang="en-US" dirty="0"/>
              <a:t> </a:t>
            </a:r>
          </a:p>
          <a:p>
            <a:pPr marL="0" indent="0">
              <a:buNone/>
            </a:pPr>
            <a:r>
              <a:rPr lang="en-US" dirty="0"/>
              <a:t>Na+-K+ activated Mg+ ATPase plays an important role in the ionic exchange and may also act as carrier protein or permease across the plasma membrane. Some enzymes have a preferential localization. For example, alkaline phosphatase and ATPase are more abundant in bile capillaries, while disaccharides are present in microvilli of the intestine. Enzymes are asymmetrically distributed, for example in the outer surface of erythrocytes there are </a:t>
            </a:r>
            <a:r>
              <a:rPr lang="en-US" dirty="0" err="1"/>
              <a:t>acetylcholinestrase</a:t>
            </a:r>
            <a:r>
              <a:rPr lang="en-US" dirty="0"/>
              <a:t>, nicotinamide adenine </a:t>
            </a:r>
            <a:r>
              <a:rPr lang="en-US" dirty="0" err="1"/>
              <a:t>dinucleotidase</a:t>
            </a:r>
            <a:r>
              <a:rPr lang="en-US" dirty="0"/>
              <a:t> and Na+-K+ ATPase. </a:t>
            </a:r>
            <a:endParaRPr lang="ru-KZ" dirty="0"/>
          </a:p>
        </p:txBody>
      </p:sp>
    </p:spTree>
    <p:extLst>
      <p:ext uri="{BB962C8B-B14F-4D97-AF65-F5344CB8AC3E}">
        <p14:creationId xmlns:p14="http://schemas.microsoft.com/office/powerpoint/2010/main" val="2933947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C91756-CDB3-4A52-B3B3-76A00FDD3BA5}"/>
              </a:ext>
            </a:extLst>
          </p:cNvPr>
          <p:cNvSpPr>
            <a:spLocks noGrp="1"/>
          </p:cNvSpPr>
          <p:nvPr>
            <p:ph type="title"/>
          </p:nvPr>
        </p:nvSpPr>
        <p:spPr/>
        <p:txBody>
          <a:bodyPr>
            <a:normAutofit/>
          </a:bodyPr>
          <a:lstStyle/>
          <a:p>
            <a:r>
              <a:rPr lang="en-US" sz="3600" b="1" i="0" u="none" strike="noStrike" baseline="0" dirty="0">
                <a:latin typeface="Calibri" panose="020F0502020204030204" pitchFamily="34" charset="0"/>
                <a:cs typeface="Calibri" panose="020F0502020204030204" pitchFamily="34" charset="0"/>
              </a:rPr>
              <a:t>Carbohydrates</a:t>
            </a:r>
            <a:endParaRPr lang="ru-KZ" sz="7200"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C2F91488-B72E-4A0D-B6CF-28C3EA2A39CD}"/>
              </a:ext>
            </a:extLst>
          </p:cNvPr>
          <p:cNvSpPr>
            <a:spLocks noGrp="1"/>
          </p:cNvSpPr>
          <p:nvPr>
            <p:ph idx="1"/>
          </p:nvPr>
        </p:nvSpPr>
        <p:spPr/>
        <p:txBody>
          <a:bodyPr>
            <a:normAutofit/>
          </a:bodyPr>
          <a:lstStyle/>
          <a:p>
            <a:pPr algn="l"/>
            <a:r>
              <a:rPr lang="en-US" sz="2400" b="0" i="0" u="none" strike="noStrike" baseline="0" dirty="0">
                <a:latin typeface="Calibri" panose="020F0502020204030204" pitchFamily="34" charset="0"/>
                <a:cs typeface="Calibri" panose="020F0502020204030204" pitchFamily="34" charset="0"/>
              </a:rPr>
              <a:t>The membranes of eukaryotic cells usually contain  2% to 10 % carbohydrates in the form of glycolipids and glycoproteins. Hexose, hexosamine, fucose and sialic acid are the</a:t>
            </a:r>
            <a:r>
              <a:rPr lang="ru-RU" sz="2400" b="0" i="0" u="none" strike="noStrike" baseline="0" dirty="0">
                <a:latin typeface="Calibri" panose="020F0502020204030204" pitchFamily="34" charset="0"/>
                <a:cs typeface="Calibri" panose="020F0502020204030204" pitchFamily="34" charset="0"/>
              </a:rPr>
              <a:t> </a:t>
            </a:r>
            <a:r>
              <a:rPr lang="en-US" sz="2400" b="0" i="0" u="none" strike="noStrike" baseline="0" dirty="0">
                <a:latin typeface="Calibri" panose="020F0502020204030204" pitchFamily="34" charset="0"/>
                <a:cs typeface="Calibri" panose="020F0502020204030204" pitchFamily="34" charset="0"/>
              </a:rPr>
              <a:t>commonest carbohydrates found in the membrane. Plasma membranes of neuronal surface contain gangliosides and are probably involved in the ion transfers. The distribution of oligosaccharides is also highly asymmetrical</a:t>
            </a:r>
            <a:endParaRPr lang="ru-KZ"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3430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359D4B-B7CC-4511-A4AF-BD110ADAF99C}"/>
              </a:ext>
            </a:extLst>
          </p:cNvPr>
          <p:cNvSpPr>
            <a:spLocks noGrp="1"/>
          </p:cNvSpPr>
          <p:nvPr>
            <p:ph type="title"/>
          </p:nvPr>
        </p:nvSpPr>
        <p:spPr/>
        <p:txBody>
          <a:bodyPr>
            <a:normAutofit/>
          </a:bodyPr>
          <a:lstStyle/>
          <a:p>
            <a:r>
              <a:rPr lang="en-US" sz="3600" b="1" i="0" u="none" strike="noStrike" baseline="0" dirty="0">
                <a:latin typeface="Calibri" panose="020F0502020204030204" pitchFamily="34" charset="0"/>
                <a:cs typeface="Calibri" panose="020F0502020204030204" pitchFamily="34" charset="0"/>
              </a:rPr>
              <a:t>Salts and water</a:t>
            </a:r>
            <a:endParaRPr lang="ru-KZ" sz="7200" dirty="0">
              <a:latin typeface="Calibri" panose="020F0502020204030204" pitchFamily="34" charset="0"/>
              <a:cs typeface="Calibri" panose="020F0502020204030204" pitchFamily="34" charset="0"/>
            </a:endParaRPr>
          </a:p>
        </p:txBody>
      </p:sp>
      <p:sp>
        <p:nvSpPr>
          <p:cNvPr id="3" name="Объект 2">
            <a:extLst>
              <a:ext uri="{FF2B5EF4-FFF2-40B4-BE49-F238E27FC236}">
                <a16:creationId xmlns:a16="http://schemas.microsoft.com/office/drawing/2014/main" id="{6AB3BE28-E06C-4ADD-A368-85D816329277}"/>
              </a:ext>
            </a:extLst>
          </p:cNvPr>
          <p:cNvSpPr>
            <a:spLocks noGrp="1"/>
          </p:cNvSpPr>
          <p:nvPr>
            <p:ph idx="1"/>
          </p:nvPr>
        </p:nvSpPr>
        <p:spPr/>
        <p:txBody>
          <a:bodyPr>
            <a:normAutofit/>
          </a:bodyPr>
          <a:lstStyle/>
          <a:p>
            <a:r>
              <a:rPr lang="en-US" b="0" i="0" u="none" strike="noStrike" baseline="0" dirty="0">
                <a:latin typeface="Calibri" panose="020F0502020204030204" pitchFamily="34" charset="0"/>
                <a:cs typeface="Calibri" panose="020F0502020204030204" pitchFamily="34" charset="0"/>
              </a:rPr>
              <a:t>They are also present in cell membranes. Water in cell membranes forms parts of membrane structure as it does in all cell constituents.</a:t>
            </a:r>
            <a:endParaRPr lang="ru-KZ"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3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78F019-9465-4AAF-A4F1-3C806261BF83}"/>
              </a:ext>
            </a:extLst>
          </p:cNvPr>
          <p:cNvSpPr>
            <a:spLocks noGrp="1"/>
          </p:cNvSpPr>
          <p:nvPr>
            <p:ph type="title"/>
          </p:nvPr>
        </p:nvSpPr>
        <p:spPr/>
        <p:txBody>
          <a:bodyPr>
            <a:normAutofit/>
          </a:bodyPr>
          <a:lstStyle/>
          <a:p>
            <a:r>
              <a:rPr lang="en-GB" sz="4000" b="1" dirty="0">
                <a:latin typeface="+mn-lt"/>
              </a:rPr>
              <a:t>Functions of Plasms membrane</a:t>
            </a:r>
            <a:endParaRPr lang="ru-KZ" sz="4000" b="1" dirty="0">
              <a:latin typeface="+mn-lt"/>
            </a:endParaRPr>
          </a:p>
        </p:txBody>
      </p:sp>
      <p:sp>
        <p:nvSpPr>
          <p:cNvPr id="3" name="Объект 2">
            <a:extLst>
              <a:ext uri="{FF2B5EF4-FFF2-40B4-BE49-F238E27FC236}">
                <a16:creationId xmlns:a16="http://schemas.microsoft.com/office/drawing/2014/main" id="{0158FAF7-CB58-4EDB-B3E7-B58A1BB81070}"/>
              </a:ext>
            </a:extLst>
          </p:cNvPr>
          <p:cNvSpPr>
            <a:spLocks noGrp="1"/>
          </p:cNvSpPr>
          <p:nvPr>
            <p:ph idx="1"/>
          </p:nvPr>
        </p:nvSpPr>
        <p:spPr>
          <a:xfrm>
            <a:off x="838200" y="1599381"/>
            <a:ext cx="10515600" cy="4351338"/>
          </a:xfrm>
        </p:spPr>
        <p:txBody>
          <a:bodyPr>
            <a:normAutofit fontScale="92500"/>
          </a:bodyPr>
          <a:lstStyle/>
          <a:p>
            <a:pPr algn="l"/>
            <a:r>
              <a:rPr lang="en-US" sz="2400" b="0" i="0" u="none" strike="noStrike" baseline="0" dirty="0"/>
              <a:t>It maintains the individuality and form of the cell.</a:t>
            </a:r>
          </a:p>
          <a:p>
            <a:pPr algn="l"/>
            <a:r>
              <a:rPr lang="en-US" sz="2400" b="0" i="0" u="none" strike="noStrike" baseline="0" dirty="0"/>
              <a:t> It keeps the cell contents in place and distinct from the environmental materials.</a:t>
            </a:r>
          </a:p>
          <a:p>
            <a:pPr algn="l"/>
            <a:r>
              <a:rPr lang="en-US" sz="2400" b="0" i="0" u="none" strike="noStrike" baseline="0" dirty="0"/>
              <a:t> It protects the cell from injury.</a:t>
            </a:r>
          </a:p>
          <a:p>
            <a:pPr algn="l"/>
            <a:r>
              <a:rPr lang="en-US" sz="2400" b="0" i="0" u="none" strike="noStrike" baseline="0" dirty="0"/>
              <a:t> It regulates the flow of materials into and out of the cell to maintain the concentration and kinds of molecules and ions in the cell. A cell remains alive as long as the cell membrane is able to determine which materials should enter or leave the cell.</a:t>
            </a:r>
          </a:p>
          <a:p>
            <a:pPr algn="l"/>
            <a:r>
              <a:rPr lang="en-US" sz="2400" b="0" i="0" u="none" strike="noStrike" baseline="0" dirty="0"/>
              <a:t> It forms organelles within the cytoplasm.</a:t>
            </a:r>
          </a:p>
          <a:p>
            <a:pPr algn="l"/>
            <a:r>
              <a:rPr lang="en-US" sz="2400" b="0" i="0" u="none" strike="noStrike" baseline="0" dirty="0"/>
              <a:t> Its junctions keep the cells together.</a:t>
            </a:r>
          </a:p>
          <a:p>
            <a:pPr algn="l"/>
            <a:r>
              <a:rPr lang="en-US" sz="2400" b="0" i="0" u="none" strike="noStrike" baseline="0" dirty="0"/>
              <a:t> It’s </a:t>
            </a:r>
            <a:r>
              <a:rPr lang="en-US" sz="2400" b="0" i="0" u="none" strike="noStrike" baseline="0" dirty="0" err="1"/>
              <a:t>infolds</a:t>
            </a:r>
            <a:r>
              <a:rPr lang="en-US" sz="2400" b="0" i="0" u="none" strike="noStrike" baseline="0" dirty="0"/>
              <a:t> help in the intake of materials by endocytosis (pinocytosis and phagocytosis).</a:t>
            </a:r>
          </a:p>
          <a:p>
            <a:pPr algn="l"/>
            <a:r>
              <a:rPr lang="en-US" sz="2400" b="0" i="0" u="none" strike="noStrike" baseline="0" dirty="0"/>
              <a:t> It’s out folds (microvilli) increase the surface area for absorption of nutrients. The out folds also form protective sheaths around cilia and flagella.</a:t>
            </a:r>
            <a:endParaRPr lang="ru-KZ" sz="3600" dirty="0"/>
          </a:p>
        </p:txBody>
      </p:sp>
    </p:spTree>
    <p:extLst>
      <p:ext uri="{BB962C8B-B14F-4D97-AF65-F5344CB8AC3E}">
        <p14:creationId xmlns:p14="http://schemas.microsoft.com/office/powerpoint/2010/main" val="247791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34EA706-1096-4B71-A162-862B646F698A}"/>
              </a:ext>
            </a:extLst>
          </p:cNvPr>
          <p:cNvSpPr>
            <a:spLocks noGrp="1"/>
          </p:cNvSpPr>
          <p:nvPr>
            <p:ph idx="1"/>
          </p:nvPr>
        </p:nvSpPr>
        <p:spPr>
          <a:xfrm>
            <a:off x="706225" y="1253331"/>
            <a:ext cx="10515600" cy="4921226"/>
          </a:xfrm>
        </p:spPr>
        <p:txBody>
          <a:bodyPr>
            <a:normAutofit/>
          </a:bodyPr>
          <a:lstStyle/>
          <a:p>
            <a:pPr algn="l"/>
            <a:r>
              <a:rPr lang="en-US" sz="2400" b="0" i="0" u="none" strike="noStrike" baseline="0" dirty="0"/>
              <a:t>Its receptor molecules permit flow of information into the cell.</a:t>
            </a:r>
          </a:p>
          <a:p>
            <a:pPr algn="l"/>
            <a:r>
              <a:rPr lang="en-US" sz="2400" b="0" i="0" u="none" strike="noStrike" baseline="0" dirty="0"/>
              <a:t> Its oligosaccharide molecule helps in recognizing self from non-self.</a:t>
            </a:r>
          </a:p>
          <a:p>
            <a:pPr algn="l"/>
            <a:r>
              <a:rPr lang="en-US" sz="2400" b="0" i="0" u="none" strike="noStrike" baseline="0" dirty="0"/>
              <a:t> By controlling flow of material and information into the cell, the plasma membrane</a:t>
            </a:r>
            <a:r>
              <a:rPr lang="ru-RU" sz="2400" b="0" i="0" u="none" strike="noStrike" baseline="0" dirty="0"/>
              <a:t> </a:t>
            </a:r>
            <a:r>
              <a:rPr lang="en-US" sz="2400" b="0" i="0" u="none" strike="noStrike" baseline="0" dirty="0"/>
              <a:t>makes metabolism possible.</a:t>
            </a:r>
          </a:p>
          <a:p>
            <a:pPr algn="l"/>
            <a:r>
              <a:rPr lang="en-US" sz="2400" b="0" i="0" u="none" strike="noStrike" baseline="0" dirty="0"/>
              <a:t>It controls cellular interactions necessary for tissue formation and defense against microbes.</a:t>
            </a:r>
          </a:p>
          <a:p>
            <a:pPr algn="l"/>
            <a:r>
              <a:rPr lang="en-US" sz="2400" b="0" i="0" u="none" strike="noStrike" baseline="0" dirty="0"/>
              <a:t> It helps certain cells in movement by forming pseudopodia as in Amoeba and leucocytes.</a:t>
            </a:r>
            <a:endParaRPr lang="ru-KZ" sz="3600" dirty="0"/>
          </a:p>
        </p:txBody>
      </p:sp>
    </p:spTree>
    <p:extLst>
      <p:ext uri="{BB962C8B-B14F-4D97-AF65-F5344CB8AC3E}">
        <p14:creationId xmlns:p14="http://schemas.microsoft.com/office/powerpoint/2010/main" val="232775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15600" y="277600"/>
            <a:ext cx="11360800" cy="763600"/>
          </a:xfrm>
          <a:prstGeom prst="rect">
            <a:avLst/>
          </a:prstGeom>
          <a:noFill/>
          <a:ln>
            <a:noFill/>
          </a:ln>
        </p:spPr>
        <p:txBody>
          <a:bodyPr spcFirstLastPara="1" vert="horz" wrap="square" lIns="121900" tIns="121900" rIns="121900" bIns="121900" rtlCol="0" anchor="t" anchorCtr="0">
            <a:noAutofit/>
          </a:bodyPr>
          <a:lstStyle/>
          <a:p>
            <a:pPr algn="ctr"/>
            <a:r>
              <a:rPr lang="en-GB">
                <a:latin typeface="Georgia"/>
                <a:ea typeface="Georgia"/>
                <a:cs typeface="Georgia"/>
                <a:sym typeface="Georgia"/>
              </a:rPr>
              <a:t>Cell organelles</a:t>
            </a:r>
            <a:endParaRPr>
              <a:latin typeface="Georgia"/>
              <a:ea typeface="Georgia"/>
              <a:cs typeface="Georgia"/>
              <a:sym typeface="Georgia"/>
            </a:endParaRPr>
          </a:p>
        </p:txBody>
      </p:sp>
      <p:pic>
        <p:nvPicPr>
          <p:cNvPr id="142" name="Google Shape;142;p7"/>
          <p:cNvPicPr preferRelativeResize="0"/>
          <p:nvPr/>
        </p:nvPicPr>
        <p:blipFill rotWithShape="1">
          <a:blip r:embed="rId3">
            <a:alphaModFix/>
          </a:blip>
          <a:srcRect/>
          <a:stretch/>
        </p:blipFill>
        <p:spPr>
          <a:xfrm>
            <a:off x="2967718" y="1082500"/>
            <a:ext cx="6256567" cy="50946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85C333-FEBD-4994-ACD8-7DA95B231113}"/>
              </a:ext>
            </a:extLst>
          </p:cNvPr>
          <p:cNvSpPr>
            <a:spLocks noGrp="1"/>
          </p:cNvSpPr>
          <p:nvPr>
            <p:ph type="title"/>
          </p:nvPr>
        </p:nvSpPr>
        <p:spPr/>
        <p:txBody>
          <a:bodyPr/>
          <a:lstStyle/>
          <a:p>
            <a:r>
              <a:rPr lang="en-US" b="1" dirty="0">
                <a:latin typeface="+mn-lt"/>
              </a:rPr>
              <a:t>Plasma membrane </a:t>
            </a:r>
            <a:endParaRPr lang="ru-KZ" b="1" dirty="0">
              <a:latin typeface="+mn-lt"/>
            </a:endParaRPr>
          </a:p>
        </p:txBody>
      </p:sp>
      <p:sp>
        <p:nvSpPr>
          <p:cNvPr id="3" name="Объект 2">
            <a:extLst>
              <a:ext uri="{FF2B5EF4-FFF2-40B4-BE49-F238E27FC236}">
                <a16:creationId xmlns:a16="http://schemas.microsoft.com/office/drawing/2014/main" id="{09DE5441-520C-42FC-8AA2-16042D7471B8}"/>
              </a:ext>
            </a:extLst>
          </p:cNvPr>
          <p:cNvSpPr>
            <a:spLocks noGrp="1"/>
          </p:cNvSpPr>
          <p:nvPr>
            <p:ph idx="1"/>
          </p:nvPr>
        </p:nvSpPr>
        <p:spPr>
          <a:xfrm>
            <a:off x="715652" y="1690688"/>
            <a:ext cx="10515600" cy="4351338"/>
          </a:xfrm>
        </p:spPr>
        <p:txBody>
          <a:bodyPr>
            <a:normAutofit fontScale="92500" lnSpcReduction="10000"/>
          </a:bodyPr>
          <a:lstStyle/>
          <a:p>
            <a:pPr algn="l"/>
            <a:r>
              <a:rPr lang="en-US" sz="2400" b="0" i="0" u="none" strike="noStrike" baseline="0" dirty="0"/>
              <a:t>is primarily composed of protein and lipid, although carbohydrate is often present in association with protein (as glycoprotein) or lipids (as glycolipid). However, the relative proportions of protein and lipid vary considerably in membranes from different sources. </a:t>
            </a:r>
            <a:r>
              <a:rPr lang="en-US" sz="2400" dirty="0"/>
              <a:t>Enzymes are also found in plasma membranes which play an important role in ionic exchange. Besides, salt and water are also present. The arrangement of lipids and proteins molecules is explained through various theories.</a:t>
            </a:r>
            <a:endParaRPr lang="en-US" sz="2400" b="0" i="0" u="none" strike="noStrike" baseline="0" dirty="0"/>
          </a:p>
          <a:p>
            <a:pPr algn="l"/>
            <a:r>
              <a:rPr lang="en-US" sz="2400" b="0" i="0" u="none" strike="noStrike" baseline="0" dirty="0"/>
              <a:t>Every cell, prokaryotic or eukaryotic, is surrounded by a thin layer of outermost boundary called the </a:t>
            </a:r>
            <a:r>
              <a:rPr lang="en-US" sz="2400" b="1" i="0" u="none" strike="noStrike" baseline="0" dirty="0"/>
              <a:t>plasma membrane or cell membrane or plasma - lemma</a:t>
            </a:r>
            <a:r>
              <a:rPr lang="en-US" sz="2400" b="0" i="0" u="none" strike="noStrike" baseline="0" dirty="0"/>
              <a:t>. The plasma membrane is a discrete structure and is remarkably complex in its molecular organization. It maintains the difference of the internal environment of the cell from its external environment by controlling the entrance and exit of the molecules and ions. It checks the loss of metabolically useful substances and encourages the release of toxic metabolic byproducts of the cell. Thus, it functions as </a:t>
            </a:r>
            <a:r>
              <a:rPr lang="en-US" sz="2400" b="1" i="0" u="none" strike="noStrike" baseline="0" dirty="0"/>
              <a:t>semi-permeable or selectively permeable membrane</a:t>
            </a:r>
            <a:r>
              <a:rPr lang="en-US" sz="2400" b="0" i="0" u="none" strike="noStrike" baseline="0" dirty="0"/>
              <a:t>.</a:t>
            </a:r>
            <a:endParaRPr lang="ru-KZ" sz="2400" dirty="0"/>
          </a:p>
        </p:txBody>
      </p:sp>
    </p:spTree>
    <p:extLst>
      <p:ext uri="{BB962C8B-B14F-4D97-AF65-F5344CB8AC3E}">
        <p14:creationId xmlns:p14="http://schemas.microsoft.com/office/powerpoint/2010/main" val="64839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88B0397-8389-4572-B93A-623D9263121A}"/>
              </a:ext>
            </a:extLst>
          </p:cNvPr>
          <p:cNvSpPr>
            <a:spLocks noGrp="1"/>
          </p:cNvSpPr>
          <p:nvPr>
            <p:ph idx="1"/>
          </p:nvPr>
        </p:nvSpPr>
        <p:spPr>
          <a:xfrm>
            <a:off x="923041" y="1014920"/>
            <a:ext cx="10624794" cy="5074796"/>
          </a:xfrm>
        </p:spPr>
        <p:txBody>
          <a:bodyPr>
            <a:normAutofit fontScale="92500" lnSpcReduction="10000"/>
          </a:bodyPr>
          <a:lstStyle/>
          <a:p>
            <a:pPr marL="0" indent="0" algn="l">
              <a:buNone/>
            </a:pPr>
            <a:r>
              <a:rPr lang="en-US" b="0" i="0" u="none" strike="noStrike" baseline="0" dirty="0"/>
              <a:t>The plasma membrane constitutes the outermost boundary of the cell and it is remarkably complex in its molecular organization. It is composed of almost equal parts of proteins and lipids. It allows only selected ions and macromolecules to enter or leave the cell, thus it functions as a semi permeable membrane.</a:t>
            </a:r>
          </a:p>
          <a:p>
            <a:pPr marL="0" indent="0" algn="l">
              <a:buNone/>
            </a:pPr>
            <a:r>
              <a:rPr lang="en-US" b="0" i="0" u="none" strike="noStrike" baseline="0" dirty="0"/>
              <a:t>Ultra structure of plasma membrane may be of </a:t>
            </a:r>
            <a:r>
              <a:rPr lang="en-US" b="1" i="0" u="none" strike="noStrike" baseline="0" dirty="0"/>
              <a:t>symmetrical </a:t>
            </a:r>
            <a:r>
              <a:rPr lang="en-US" b="0" i="0" u="none" strike="noStrike" baseline="0" dirty="0"/>
              <a:t>or </a:t>
            </a:r>
            <a:r>
              <a:rPr lang="en-US" b="1" i="0" u="none" strike="noStrike" baseline="0" dirty="0"/>
              <a:t>asymmetrical</a:t>
            </a:r>
            <a:r>
              <a:rPr lang="en-US" b="0" i="0" u="none" strike="noStrike" baseline="0" dirty="0"/>
              <a:t> molecular structure in nature. Plasma membrane is a tripartite structure in both of the above types, the  difference lies in the thickness of the three layers. </a:t>
            </a:r>
          </a:p>
          <a:p>
            <a:pPr marL="0" indent="0" algn="l">
              <a:buNone/>
            </a:pPr>
            <a:r>
              <a:rPr lang="en-US" b="0" i="0" u="none" strike="noStrike" baseline="0" dirty="0"/>
              <a:t>In symmetrical molecular structure all the three layers, the outer and inner along with the middle layer are of 25Å thickness each having total thickness of 75Å. While in asymmetrical structure the inner component is of 35Å to 40Å thickness, the outer component is of 25Å thick and the central dielectronic layer is 30Å wide, thus total thickness becomes 90 - 95Å. </a:t>
            </a:r>
            <a:endParaRPr lang="ru-KZ" sz="4000" dirty="0"/>
          </a:p>
        </p:txBody>
      </p:sp>
    </p:spTree>
    <p:extLst>
      <p:ext uri="{BB962C8B-B14F-4D97-AF65-F5344CB8AC3E}">
        <p14:creationId xmlns:p14="http://schemas.microsoft.com/office/powerpoint/2010/main" val="155867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E4AD4B3-FA82-41BF-88B8-51B6C19DB393}"/>
              </a:ext>
            </a:extLst>
          </p:cNvPr>
          <p:cNvSpPr>
            <a:spLocks noGrp="1"/>
          </p:cNvSpPr>
          <p:nvPr>
            <p:ph idx="1"/>
          </p:nvPr>
        </p:nvSpPr>
        <p:spPr>
          <a:xfrm>
            <a:off x="668518" y="477592"/>
            <a:ext cx="10515600" cy="4351338"/>
          </a:xfrm>
        </p:spPr>
        <p:txBody>
          <a:bodyPr/>
          <a:lstStyle/>
          <a:p>
            <a:r>
              <a:rPr lang="en-US" b="0" i="0" u="none" strike="noStrike" baseline="0" dirty="0"/>
              <a:t>In symmetrical molecular structure all the three layers, the outer and inner along with the middle layer are of 25Å thickness each having total thickness of 75Å.</a:t>
            </a:r>
          </a:p>
          <a:p>
            <a:r>
              <a:rPr lang="en-US" b="0" i="0" u="none" strike="noStrike" baseline="0" dirty="0"/>
              <a:t> While in asymmetrical structure the inner component is of 35Å to 40Å thickness, the outer component is of 25Å thick and the central dielectronic layer is 30Å wide, thus total thickness becomes 90 - 95Å. </a:t>
            </a:r>
            <a:endParaRPr lang="ru-KZ" sz="4000" dirty="0"/>
          </a:p>
          <a:p>
            <a:endParaRPr lang="ru-KZ" dirty="0"/>
          </a:p>
        </p:txBody>
      </p:sp>
      <p:pic>
        <p:nvPicPr>
          <p:cNvPr id="5" name="Рисунок 4">
            <a:extLst>
              <a:ext uri="{FF2B5EF4-FFF2-40B4-BE49-F238E27FC236}">
                <a16:creationId xmlns:a16="http://schemas.microsoft.com/office/drawing/2014/main" id="{1367E753-74C9-463C-8A27-F9E9808763DA}"/>
              </a:ext>
            </a:extLst>
          </p:cNvPr>
          <p:cNvPicPr>
            <a:picLocks noChangeAspect="1"/>
          </p:cNvPicPr>
          <p:nvPr/>
        </p:nvPicPr>
        <p:blipFill rotWithShape="1">
          <a:blip r:embed="rId2"/>
          <a:srcRect l="41907" t="29690" r="18196" b="41168"/>
          <a:stretch/>
        </p:blipFill>
        <p:spPr>
          <a:xfrm>
            <a:off x="445415" y="3536279"/>
            <a:ext cx="5480903" cy="2585300"/>
          </a:xfrm>
          <a:prstGeom prst="rect">
            <a:avLst/>
          </a:prstGeom>
        </p:spPr>
      </p:pic>
      <p:pic>
        <p:nvPicPr>
          <p:cNvPr id="7" name="Рисунок 6">
            <a:extLst>
              <a:ext uri="{FF2B5EF4-FFF2-40B4-BE49-F238E27FC236}">
                <a16:creationId xmlns:a16="http://schemas.microsoft.com/office/drawing/2014/main" id="{B24FF3FF-9E9F-4AD4-9C54-7E62E293AEED}"/>
              </a:ext>
            </a:extLst>
          </p:cNvPr>
          <p:cNvPicPr>
            <a:picLocks noChangeAspect="1"/>
          </p:cNvPicPr>
          <p:nvPr/>
        </p:nvPicPr>
        <p:blipFill rotWithShape="1">
          <a:blip r:embed="rId3"/>
          <a:srcRect l="43763" t="53746" r="25850" b="13539"/>
          <a:stretch/>
        </p:blipFill>
        <p:spPr>
          <a:xfrm>
            <a:off x="6202836" y="3394877"/>
            <a:ext cx="4735987" cy="2868105"/>
          </a:xfrm>
          <a:prstGeom prst="rect">
            <a:avLst/>
          </a:prstGeom>
        </p:spPr>
      </p:pic>
    </p:spTree>
    <p:extLst>
      <p:ext uri="{BB962C8B-B14F-4D97-AF65-F5344CB8AC3E}">
        <p14:creationId xmlns:p14="http://schemas.microsoft.com/office/powerpoint/2010/main" val="214432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id="{A04E1B5F-BA6E-4695-A9D6-C0D424BB8518}"/>
              </a:ext>
            </a:extLst>
          </p:cNvPr>
          <p:cNvSpPr>
            <a:spLocks noGrp="1"/>
          </p:cNvSpPr>
          <p:nvPr>
            <p:ph idx="1"/>
          </p:nvPr>
        </p:nvSpPr>
        <p:spPr>
          <a:xfrm>
            <a:off x="659091" y="873517"/>
            <a:ext cx="10515600" cy="5517855"/>
          </a:xfrm>
        </p:spPr>
        <p:txBody>
          <a:bodyPr>
            <a:normAutofit/>
          </a:bodyPr>
          <a:lstStyle/>
          <a:p>
            <a:pPr marL="0" indent="0">
              <a:buNone/>
            </a:pPr>
            <a:r>
              <a:rPr lang="en-US" sz="3200" dirty="0"/>
              <a:t>Lamella model of plasma membrane is consisted of a double layer of lipid molecules arranged radially with their hydrophobic hydrocarbon chains towards each other and with their respective polar groups arranged outwardly and inwardly. The double layer of lipids is sandwiched between two continuous layers of proteins. In this model the lipids are arranged in a bilayer in which proteins are embedded as peripheral or integral. The proteins varied in size and dissolved to varying degrees in the lipid matrix, diffuse laterally in the plane of membranes and the entire structure is hence dynamic.</a:t>
            </a:r>
            <a:endParaRPr lang="ru-KZ" sz="3200" dirty="0"/>
          </a:p>
        </p:txBody>
      </p:sp>
    </p:spTree>
    <p:extLst>
      <p:ext uri="{BB962C8B-B14F-4D97-AF65-F5344CB8AC3E}">
        <p14:creationId xmlns:p14="http://schemas.microsoft.com/office/powerpoint/2010/main" val="3158953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BCEA68A-EE5A-4946-B90C-AFC69AD92C74}"/>
              </a:ext>
            </a:extLst>
          </p:cNvPr>
          <p:cNvPicPr>
            <a:picLocks noGrp="1" noChangeAspect="1"/>
          </p:cNvPicPr>
          <p:nvPr>
            <p:ph idx="1"/>
          </p:nvPr>
        </p:nvPicPr>
        <p:blipFill rotWithShape="1">
          <a:blip r:embed="rId2"/>
          <a:srcRect l="37732" t="23903" r="18885" b="18253"/>
          <a:stretch/>
        </p:blipFill>
        <p:spPr>
          <a:xfrm>
            <a:off x="2639504" y="688156"/>
            <a:ext cx="6598763" cy="4949073"/>
          </a:xfrm>
        </p:spPr>
      </p:pic>
    </p:spTree>
    <p:extLst>
      <p:ext uri="{BB962C8B-B14F-4D97-AF65-F5344CB8AC3E}">
        <p14:creationId xmlns:p14="http://schemas.microsoft.com/office/powerpoint/2010/main" val="294400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F374D88-9F61-4590-8458-AD2F0D33FBD9}"/>
              </a:ext>
            </a:extLst>
          </p:cNvPr>
          <p:cNvSpPr>
            <a:spLocks noGrp="1"/>
          </p:cNvSpPr>
          <p:nvPr>
            <p:ph idx="1"/>
          </p:nvPr>
        </p:nvSpPr>
        <p:spPr>
          <a:xfrm>
            <a:off x="217654" y="1204452"/>
            <a:ext cx="5619160" cy="5653548"/>
          </a:xfrm>
        </p:spPr>
        <p:txBody>
          <a:bodyPr>
            <a:normAutofit fontScale="85000" lnSpcReduction="20000"/>
          </a:bodyPr>
          <a:lstStyle/>
          <a:p>
            <a:r>
              <a:rPr lang="en-US" dirty="0"/>
              <a:t>The plasma membrane contains about 20 to 79% lipids mainly of three types like </a:t>
            </a:r>
            <a:r>
              <a:rPr lang="en-US" b="1" dirty="0"/>
              <a:t>phospholipids, cholesterol and glycolipids</a:t>
            </a:r>
            <a:r>
              <a:rPr lang="en-US" dirty="0"/>
              <a:t>. The phospholipids which make up between 55% and 75% of the total lipid content, consists chiefly of lecithin and cephalin.</a:t>
            </a:r>
            <a:r>
              <a:rPr lang="ru-RU" dirty="0"/>
              <a:t> </a:t>
            </a:r>
            <a:r>
              <a:rPr lang="en-US" b="0" i="0" u="none" strike="noStrike" baseline="0" dirty="0"/>
              <a:t>. The remainder consists of sphingolipids (with an amino group) and glycolipid conjugates with carbohydrates. Phospholipids derived from glycerol are called </a:t>
            </a:r>
            <a:r>
              <a:rPr lang="en-US" b="0" i="0" u="none" strike="noStrike" baseline="0" dirty="0" err="1"/>
              <a:t>phosphoglycerides</a:t>
            </a:r>
            <a:r>
              <a:rPr lang="en-US" b="0" i="0" u="none" strike="noStrike" baseline="0" dirty="0"/>
              <a:t>. </a:t>
            </a:r>
            <a:r>
              <a:rPr lang="en-US" dirty="0"/>
              <a:t>The outer layer of phospholipids consists mainly of lecithin and </a:t>
            </a:r>
            <a:r>
              <a:rPr lang="en-US" dirty="0" err="1"/>
              <a:t>sphingomyeline</a:t>
            </a:r>
            <a:r>
              <a:rPr lang="en-US" dirty="0"/>
              <a:t>, while the inner layer is composed mainly of phosphatidyl ethanolamine and phosphatidyl serine (both are </a:t>
            </a:r>
            <a:r>
              <a:rPr lang="en-US" dirty="0" err="1"/>
              <a:t>phosphoglycerides</a:t>
            </a:r>
            <a:r>
              <a:rPr lang="en-US" dirty="0"/>
              <a:t>). The glycolipids (sugar containing lipids) are mainly in the outer half of the bilayer.</a:t>
            </a:r>
            <a:endParaRPr lang="ru-KZ" dirty="0"/>
          </a:p>
        </p:txBody>
      </p:sp>
      <p:pic>
        <p:nvPicPr>
          <p:cNvPr id="5" name="Рисунок 4">
            <a:extLst>
              <a:ext uri="{FF2B5EF4-FFF2-40B4-BE49-F238E27FC236}">
                <a16:creationId xmlns:a16="http://schemas.microsoft.com/office/drawing/2014/main" id="{455BFEBE-1D60-4138-885B-8C011C00AD53}"/>
              </a:ext>
            </a:extLst>
          </p:cNvPr>
          <p:cNvPicPr>
            <a:picLocks noChangeAspect="1"/>
          </p:cNvPicPr>
          <p:nvPr/>
        </p:nvPicPr>
        <p:blipFill rotWithShape="1">
          <a:blip r:embed="rId2"/>
          <a:srcRect l="42371" t="39037" r="24923" b="14640"/>
          <a:stretch/>
        </p:blipFill>
        <p:spPr>
          <a:xfrm>
            <a:off x="6096000" y="1725538"/>
            <a:ext cx="5177246" cy="4124661"/>
          </a:xfrm>
          <a:prstGeom prst="rect">
            <a:avLst/>
          </a:prstGeom>
        </p:spPr>
      </p:pic>
      <p:sp>
        <p:nvSpPr>
          <p:cNvPr id="6" name="TextBox 5">
            <a:extLst>
              <a:ext uri="{FF2B5EF4-FFF2-40B4-BE49-F238E27FC236}">
                <a16:creationId xmlns:a16="http://schemas.microsoft.com/office/drawing/2014/main" id="{CAA688C3-0C2B-4320-A9B5-1936A3E72F7C}"/>
              </a:ext>
            </a:extLst>
          </p:cNvPr>
          <p:cNvSpPr txBox="1"/>
          <p:nvPr/>
        </p:nvSpPr>
        <p:spPr>
          <a:xfrm>
            <a:off x="511277" y="169296"/>
            <a:ext cx="6096000" cy="830997"/>
          </a:xfrm>
          <a:prstGeom prst="rect">
            <a:avLst/>
          </a:prstGeom>
          <a:noFill/>
        </p:spPr>
        <p:txBody>
          <a:bodyPr wrap="square">
            <a:spAutoFit/>
          </a:bodyPr>
          <a:lstStyle/>
          <a:p>
            <a:r>
              <a:rPr lang="en-US" sz="2400" b="1" i="0" u="none" strike="noStrike" baseline="0" dirty="0">
                <a:latin typeface="+mn-lt"/>
              </a:rPr>
              <a:t>Chemical Composition of the Plasma Membrane</a:t>
            </a:r>
            <a:endParaRPr lang="ru-KZ" sz="2400" dirty="0"/>
          </a:p>
        </p:txBody>
      </p:sp>
      <p:sp>
        <p:nvSpPr>
          <p:cNvPr id="7" name="TextBox 6">
            <a:extLst>
              <a:ext uri="{FF2B5EF4-FFF2-40B4-BE49-F238E27FC236}">
                <a16:creationId xmlns:a16="http://schemas.microsoft.com/office/drawing/2014/main" id="{20F9D44E-5B6F-4486-B7A2-51D4EBFE1491}"/>
              </a:ext>
            </a:extLst>
          </p:cNvPr>
          <p:cNvSpPr txBox="1"/>
          <p:nvPr/>
        </p:nvSpPr>
        <p:spPr>
          <a:xfrm>
            <a:off x="7039897" y="503592"/>
            <a:ext cx="6096000" cy="523220"/>
          </a:xfrm>
          <a:prstGeom prst="rect">
            <a:avLst/>
          </a:prstGeom>
          <a:noFill/>
        </p:spPr>
        <p:txBody>
          <a:bodyPr wrap="square">
            <a:spAutoFit/>
          </a:bodyPr>
          <a:lstStyle/>
          <a:p>
            <a:r>
              <a:rPr lang="en-US" sz="2800" b="1" i="0" u="none" strike="noStrike" baseline="0" dirty="0"/>
              <a:t>LIPIDS</a:t>
            </a:r>
            <a:endParaRPr lang="ru-KZ" sz="2800" dirty="0"/>
          </a:p>
        </p:txBody>
      </p:sp>
    </p:spTree>
    <p:extLst>
      <p:ext uri="{BB962C8B-B14F-4D97-AF65-F5344CB8AC3E}">
        <p14:creationId xmlns:p14="http://schemas.microsoft.com/office/powerpoint/2010/main" val="647543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7ED23EE-DEC7-41F5-A623-0D6E53EE18EF}"/>
              </a:ext>
            </a:extLst>
          </p:cNvPr>
          <p:cNvSpPr>
            <a:spLocks noGrp="1"/>
          </p:cNvSpPr>
          <p:nvPr>
            <p:ph idx="1"/>
          </p:nvPr>
        </p:nvSpPr>
        <p:spPr>
          <a:xfrm>
            <a:off x="545969" y="948932"/>
            <a:ext cx="6128208" cy="4351338"/>
          </a:xfrm>
        </p:spPr>
        <p:txBody>
          <a:bodyPr>
            <a:normAutofit lnSpcReduction="10000"/>
          </a:bodyPr>
          <a:lstStyle/>
          <a:p>
            <a:pPr algn="l"/>
            <a:r>
              <a:rPr lang="en-US" b="0" i="0" u="none" strike="noStrike" baseline="0" dirty="0"/>
              <a:t>Membrane lipids are amphipathic molecules. They contain both a hydrophilic and hydrophobic parts.</a:t>
            </a:r>
          </a:p>
          <a:p>
            <a:pPr algn="l"/>
            <a:r>
              <a:rPr lang="en-US" b="0" i="0" u="none" strike="noStrike" baseline="0" dirty="0"/>
              <a:t> Hydrophilic unit is also called the polar head groups, is represented by a circle and their hydrocarbon tails are by straight or wavy lines. Polar head groups have affinity for water, whereas their accomplished by forming a micelle, in</a:t>
            </a:r>
            <a:r>
              <a:rPr lang="ru-RU" b="0" i="0" u="none" strike="noStrike" baseline="0" dirty="0"/>
              <a:t>  </a:t>
            </a:r>
            <a:r>
              <a:rPr lang="en-US" b="0" i="0" u="none" strike="noStrike" baseline="0" dirty="0"/>
              <a:t> which polar head groups are on the surface and hydrocarbon tails are directed inside.</a:t>
            </a:r>
            <a:endParaRPr lang="ru-KZ" sz="4000" dirty="0"/>
          </a:p>
        </p:txBody>
      </p:sp>
      <p:pic>
        <p:nvPicPr>
          <p:cNvPr id="5" name="Рисунок 4">
            <a:extLst>
              <a:ext uri="{FF2B5EF4-FFF2-40B4-BE49-F238E27FC236}">
                <a16:creationId xmlns:a16="http://schemas.microsoft.com/office/drawing/2014/main" id="{C70E27A6-CC3D-4E29-993A-7718EB33BA5F}"/>
              </a:ext>
            </a:extLst>
          </p:cNvPr>
          <p:cNvPicPr>
            <a:picLocks noChangeAspect="1"/>
          </p:cNvPicPr>
          <p:nvPr/>
        </p:nvPicPr>
        <p:blipFill rotWithShape="1">
          <a:blip r:embed="rId2"/>
          <a:srcRect l="49736" t="44812" r="29639" b="12302"/>
          <a:stretch/>
        </p:blipFill>
        <p:spPr>
          <a:xfrm>
            <a:off x="7223287" y="1244338"/>
            <a:ext cx="3812201" cy="4458878"/>
          </a:xfrm>
          <a:prstGeom prst="rect">
            <a:avLst/>
          </a:prstGeom>
        </p:spPr>
      </p:pic>
    </p:spTree>
    <p:extLst>
      <p:ext uri="{BB962C8B-B14F-4D97-AF65-F5344CB8AC3E}">
        <p14:creationId xmlns:p14="http://schemas.microsoft.com/office/powerpoint/2010/main" val="1843691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TotalTime>
  <Words>1603</Words>
  <Application>Microsoft Office PowerPoint</Application>
  <PresentationFormat>Широкоэкранный</PresentationFormat>
  <Paragraphs>51</Paragraphs>
  <Slides>17</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Georgia</vt:lpstr>
      <vt:lpstr>Тема Office</vt:lpstr>
      <vt:lpstr>Lecture №2</vt:lpstr>
      <vt:lpstr>Cell organelles</vt:lpstr>
      <vt:lpstr>Plasma membrane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Proteins</vt:lpstr>
      <vt:lpstr>Презентация PowerPoint</vt:lpstr>
      <vt:lpstr>Enzymes</vt:lpstr>
      <vt:lpstr>Carbohydrates</vt:lpstr>
      <vt:lpstr>Salts and water</vt:lpstr>
      <vt:lpstr>Functions of Plasms membrane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Алена Запарина</dc:creator>
  <cp:lastModifiedBy>Алена Запарина</cp:lastModifiedBy>
  <cp:revision>5</cp:revision>
  <dcterms:created xsi:type="dcterms:W3CDTF">2024-09-22T19:48:01Z</dcterms:created>
  <dcterms:modified xsi:type="dcterms:W3CDTF">2024-09-26T03:27:17Z</dcterms:modified>
</cp:coreProperties>
</file>